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76" r:id="rId3"/>
    <p:sldId id="270" r:id="rId4"/>
    <p:sldId id="272" r:id="rId5"/>
    <p:sldId id="273" r:id="rId6"/>
    <p:sldId id="274" r:id="rId7"/>
    <p:sldId id="275" r:id="rId8"/>
    <p:sldId id="269" r:id="rId9"/>
    <p:sldId id="267" r:id="rId10"/>
    <p:sldId id="268" r:id="rId11"/>
    <p:sldId id="264" r:id="rId12"/>
    <p:sldId id="265" r:id="rId13"/>
    <p:sldId id="266" r:id="rId14"/>
    <p:sldId id="263" r:id="rId15"/>
    <p:sldId id="261" r:id="rId16"/>
    <p:sldId id="262" r:id="rId17"/>
    <p:sldId id="260" r:id="rId18"/>
    <p:sldId id="259" r:id="rId19"/>
    <p:sldId id="257" r:id="rId20"/>
    <p:sldId id="25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37961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749151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442514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8A7A6979-0714-4377-B894-6BE4C2D6E202}"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9707128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205118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4148946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431914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08603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7C6F52A-A82B-47A2-A83A-8C4C91F2D59F}" type="datetimeFigureOut">
              <a:rPr lang="en-US" smtClean="0"/>
              <a:t>12/27/2022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A7A6979-0714-4377-B894-6BE4C2D6E202}" type="slidenum">
              <a:rPr lang="en-US" smtClean="0"/>
              <a:t>‹#›</a:t>
            </a:fld>
            <a:endParaRPr lang="en-US" dirty="0"/>
          </a:p>
        </p:txBody>
      </p:sp>
    </p:spTree>
    <p:extLst>
      <p:ext uri="{BB962C8B-B14F-4D97-AF65-F5344CB8AC3E}">
        <p14:creationId xmlns:p14="http://schemas.microsoft.com/office/powerpoint/2010/main" val="65050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96072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14160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77154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874575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7652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278504F-A551-4DE0-9316-4DCD1D8CC752}" type="datetimeFigureOut">
              <a:rPr lang="en-US" smtClean="0"/>
              <a:t>12/27/2022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8262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2685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12/27/2022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1162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160EA64-D806-43AC-9DF2-F8C432F32B4C}" type="datetimeFigureOut">
              <a:rPr lang="en-US" smtClean="0"/>
              <a:t>12/27/2022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2374354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1C47-4B84-43BF-B851-8B7F765DA2F9}"/>
              </a:ext>
            </a:extLst>
          </p:cNvPr>
          <p:cNvSpPr>
            <a:spLocks noGrp="1"/>
          </p:cNvSpPr>
          <p:nvPr>
            <p:ph type="ctrTitle"/>
          </p:nvPr>
        </p:nvSpPr>
        <p:spPr>
          <a:xfrm>
            <a:off x="169333" y="180622"/>
            <a:ext cx="11830757" cy="2283339"/>
          </a:xfrm>
        </p:spPr>
        <p:txBody>
          <a:bodyPr/>
          <a:lstStyle/>
          <a:p>
            <a:pPr algn="l"/>
            <a:r>
              <a:rPr lang="en-IN" sz="5000" b="1" dirty="0"/>
              <a:t>Microwave Sensor with Arduino for humans and objects detection behind walls</a:t>
            </a:r>
            <a:endParaRPr lang="en-IN" sz="5000" dirty="0"/>
          </a:p>
        </p:txBody>
      </p:sp>
      <p:sp>
        <p:nvSpPr>
          <p:cNvPr id="3" name="Subtitle 2">
            <a:extLst>
              <a:ext uri="{FF2B5EF4-FFF2-40B4-BE49-F238E27FC236}">
                <a16:creationId xmlns:a16="http://schemas.microsoft.com/office/drawing/2014/main" id="{2B4D55D3-51A8-4540-96DA-72BF35B0CF18}"/>
              </a:ext>
            </a:extLst>
          </p:cNvPr>
          <p:cNvSpPr>
            <a:spLocks noGrp="1"/>
          </p:cNvSpPr>
          <p:nvPr>
            <p:ph type="subTitle" idx="1"/>
          </p:nvPr>
        </p:nvSpPr>
        <p:spPr>
          <a:xfrm>
            <a:off x="169333" y="2652889"/>
            <a:ext cx="11830757" cy="4024490"/>
          </a:xfrm>
        </p:spPr>
        <p:txBody>
          <a:bodyPr>
            <a:normAutofit fontScale="92500" lnSpcReduction="10000"/>
          </a:bodyPr>
          <a:lstStyle/>
          <a:p>
            <a:pPr algn="l"/>
            <a:r>
              <a:rPr lang="en-IN" dirty="0"/>
              <a:t>                                                                                                                                   </a:t>
            </a:r>
            <a:r>
              <a:rPr lang="en-IN" sz="4000" dirty="0"/>
              <a:t>THIRD </a:t>
            </a:r>
          </a:p>
          <a:p>
            <a:pPr algn="l"/>
            <a:r>
              <a:rPr lang="en-IN" sz="4000" dirty="0"/>
              <a:t>                                                                   REVIEW</a:t>
            </a:r>
            <a:br>
              <a:rPr lang="en-IN" dirty="0"/>
            </a:br>
            <a:r>
              <a:rPr lang="en-IN" sz="3000" dirty="0"/>
              <a:t>GUIDE : Prof. BHARATH REDDY GUDIBANDI</a:t>
            </a:r>
            <a:br>
              <a:rPr lang="en-IN" dirty="0"/>
            </a:br>
            <a:endParaRPr lang="en-IN" dirty="0"/>
          </a:p>
          <a:p>
            <a:pPr algn="l"/>
            <a:endParaRPr lang="en-IN" dirty="0"/>
          </a:p>
          <a:p>
            <a:pPr algn="l"/>
            <a:br>
              <a:rPr lang="en-IN" dirty="0"/>
            </a:br>
            <a:r>
              <a:rPr lang="en-IN" sz="3000" dirty="0"/>
              <a:t>Group MEMBERS:</a:t>
            </a:r>
            <a:br>
              <a:rPr lang="en-IN" sz="3000" dirty="0"/>
            </a:br>
            <a:r>
              <a:rPr lang="en-IN" sz="3000" dirty="0"/>
              <a:t>1.Dhruva Rakesh B – 19BES7003</a:t>
            </a:r>
            <a:br>
              <a:rPr lang="en-IN" sz="3000" dirty="0"/>
            </a:br>
            <a:r>
              <a:rPr lang="en-IN" sz="3000" dirty="0"/>
              <a:t>2.Dulam Sai Varun Goud – 19BES7031</a:t>
            </a:r>
            <a:br>
              <a:rPr lang="en-IN" sz="3000" dirty="0"/>
            </a:br>
            <a:r>
              <a:rPr lang="en-IN" sz="3000" dirty="0"/>
              <a:t>3.Venishetti Nithin – 19BES7038</a:t>
            </a:r>
          </a:p>
        </p:txBody>
      </p:sp>
    </p:spTree>
    <p:extLst>
      <p:ext uri="{BB962C8B-B14F-4D97-AF65-F5344CB8AC3E}">
        <p14:creationId xmlns:p14="http://schemas.microsoft.com/office/powerpoint/2010/main" val="133955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B1A0-BC34-426F-8FC6-37529216DFCF}"/>
              </a:ext>
            </a:extLst>
          </p:cNvPr>
          <p:cNvSpPr>
            <a:spLocks noGrp="1"/>
          </p:cNvSpPr>
          <p:nvPr>
            <p:ph type="title"/>
          </p:nvPr>
        </p:nvSpPr>
        <p:spPr/>
        <p:txBody>
          <a:bodyPr/>
          <a:lstStyle/>
          <a:p>
            <a:r>
              <a:rPr lang="en-IN" dirty="0"/>
              <a:t>Pin Configuration:</a:t>
            </a:r>
          </a:p>
        </p:txBody>
      </p:sp>
      <p:sp>
        <p:nvSpPr>
          <p:cNvPr id="3" name="Content Placeholder 2">
            <a:extLst>
              <a:ext uri="{FF2B5EF4-FFF2-40B4-BE49-F238E27FC236}">
                <a16:creationId xmlns:a16="http://schemas.microsoft.com/office/drawing/2014/main" id="{FD593301-64CF-4E34-BBF4-F4B0728A6881}"/>
              </a:ext>
            </a:extLst>
          </p:cNvPr>
          <p:cNvSpPr>
            <a:spLocks noGrp="1"/>
          </p:cNvSpPr>
          <p:nvPr>
            <p:ph idx="1"/>
          </p:nvPr>
        </p:nvSpPr>
        <p:spPr>
          <a:xfrm>
            <a:off x="191911" y="2156178"/>
            <a:ext cx="10102272" cy="4526844"/>
          </a:xfrm>
        </p:spPr>
        <p:txBody>
          <a:bodyPr/>
          <a:lstStyle/>
          <a:p>
            <a:r>
              <a:rPr lang="en-IN" dirty="0"/>
              <a:t>The output pin of the microwave sensor is connected with the digital pin D2 of the Arduino while the +5v and GND pins are connected with the Arduino’s 5v and GND pins.</a:t>
            </a:r>
          </a:p>
          <a:p>
            <a:r>
              <a:rPr lang="en-IN" dirty="0"/>
              <a:t>On the top left side is the regulated 5V power supply based on the LM7805 voltage regulator. J1 is the DC female power jack and this is where we connect a 12v adaptor, battery, or a solar panel.</a:t>
            </a:r>
          </a:p>
          <a:p>
            <a:r>
              <a:rPr lang="en-IN" dirty="0"/>
              <a:t>The SCL and SDA pins of the </a:t>
            </a:r>
            <a:r>
              <a:rPr lang="en-IN" dirty="0" err="1"/>
              <a:t>Oled</a:t>
            </a:r>
            <a:r>
              <a:rPr lang="en-IN" dirty="0"/>
              <a:t> display module are connected with the A5 and A4 pins of the Arduino.</a:t>
            </a:r>
          </a:p>
          <a:p>
            <a:endParaRPr lang="en-IN" dirty="0"/>
          </a:p>
        </p:txBody>
      </p:sp>
    </p:spTree>
    <p:extLst>
      <p:ext uri="{BB962C8B-B14F-4D97-AF65-F5344CB8AC3E}">
        <p14:creationId xmlns:p14="http://schemas.microsoft.com/office/powerpoint/2010/main" val="427115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E9BF7-FF6A-4909-8C42-FC24220EF43D}"/>
              </a:ext>
            </a:extLst>
          </p:cNvPr>
          <p:cNvSpPr>
            <a:spLocks noGrp="1"/>
          </p:cNvSpPr>
          <p:nvPr>
            <p:ph type="title"/>
          </p:nvPr>
        </p:nvSpPr>
        <p:spPr/>
        <p:txBody>
          <a:bodyPr/>
          <a:lstStyle/>
          <a:p>
            <a:r>
              <a:rPr lang="en-IN" dirty="0"/>
              <a:t>Microwave Sensor Arduino Programming:</a:t>
            </a:r>
          </a:p>
        </p:txBody>
      </p:sp>
      <p:sp>
        <p:nvSpPr>
          <p:cNvPr id="3" name="Content Placeholder 2">
            <a:extLst>
              <a:ext uri="{FF2B5EF4-FFF2-40B4-BE49-F238E27FC236}">
                <a16:creationId xmlns:a16="http://schemas.microsoft.com/office/drawing/2014/main" id="{B27EE046-9A18-4A87-AB3B-3C64A2F44C28}"/>
              </a:ext>
            </a:extLst>
          </p:cNvPr>
          <p:cNvSpPr>
            <a:spLocks noGrp="1"/>
          </p:cNvSpPr>
          <p:nvPr>
            <p:ph idx="1"/>
          </p:nvPr>
        </p:nvSpPr>
        <p:spPr>
          <a:xfrm>
            <a:off x="146757" y="2156177"/>
            <a:ext cx="11875910" cy="4526845"/>
          </a:xfrm>
        </p:spPr>
        <p:txBody>
          <a:bodyPr>
            <a:normAutofit fontScale="92500" lnSpcReduction="20000"/>
          </a:bodyPr>
          <a:lstStyle/>
          <a:p>
            <a:pPr marL="0" indent="0">
              <a:buNone/>
            </a:pPr>
            <a:r>
              <a:rPr lang="en-IN" dirty="0"/>
              <a:t>#include &lt;</a:t>
            </a:r>
            <a:r>
              <a:rPr lang="en-IN" dirty="0" err="1"/>
              <a:t>SPI.h</a:t>
            </a:r>
            <a:r>
              <a:rPr lang="en-IN" dirty="0"/>
              <a:t>&gt;</a:t>
            </a:r>
          </a:p>
          <a:p>
            <a:pPr marL="0" indent="0">
              <a:buNone/>
            </a:pPr>
            <a:r>
              <a:rPr lang="en-IN" dirty="0"/>
              <a:t>#include &lt;MsTimer2.h&gt;                      //Timer interrupt function library</a:t>
            </a:r>
          </a:p>
          <a:p>
            <a:pPr marL="0" indent="0">
              <a:buNone/>
            </a:pPr>
            <a:r>
              <a:rPr lang="en-IN" dirty="0"/>
              <a:t>#include &lt;</a:t>
            </a:r>
            <a:r>
              <a:rPr lang="en-IN" dirty="0" err="1"/>
              <a:t>Adafruit_GFX.h</a:t>
            </a:r>
            <a:r>
              <a:rPr lang="en-IN" dirty="0"/>
              <a:t>&gt;</a:t>
            </a:r>
          </a:p>
          <a:p>
            <a:pPr marL="0" indent="0">
              <a:buNone/>
            </a:pPr>
            <a:r>
              <a:rPr lang="en-IN" dirty="0"/>
              <a:t>#include &lt;Adafruit_SSD1306.h&gt;</a:t>
            </a:r>
          </a:p>
          <a:p>
            <a:pPr marL="0" indent="0">
              <a:buNone/>
            </a:pPr>
            <a:r>
              <a:rPr lang="en-IN" dirty="0"/>
              <a:t>#define SCREEN_WIDTH 128             // OLED display width, in pixels</a:t>
            </a:r>
          </a:p>
          <a:p>
            <a:pPr marL="0" indent="0">
              <a:buNone/>
            </a:pPr>
            <a:r>
              <a:rPr lang="en-IN" dirty="0"/>
              <a:t>#define SCREEN_HEIGHT 64              // OLED display height, in pixels</a:t>
            </a:r>
          </a:p>
          <a:p>
            <a:pPr marL="0" indent="0">
              <a:buNone/>
            </a:pPr>
            <a:r>
              <a:rPr lang="en-IN" dirty="0"/>
              <a:t> </a:t>
            </a:r>
          </a:p>
          <a:p>
            <a:pPr marL="0" indent="0">
              <a:buNone/>
            </a:pPr>
            <a:r>
              <a:rPr lang="en-IN" dirty="0"/>
              <a:t>// Declaration for an SSD1306 display connected to I2C (SDA, SCL pins)</a:t>
            </a:r>
          </a:p>
          <a:p>
            <a:pPr marL="0" indent="0">
              <a:buNone/>
            </a:pPr>
            <a:endParaRPr lang="en-IN" dirty="0"/>
          </a:p>
          <a:p>
            <a:pPr marL="0" indent="0">
              <a:buNone/>
            </a:pPr>
            <a:r>
              <a:rPr lang="en-IN" dirty="0"/>
              <a:t>#define OLED_RESET     -1                 // Reset pin # (or -1 if sharing Arduino reset pin)</a:t>
            </a:r>
          </a:p>
          <a:p>
            <a:pPr marL="0" indent="0">
              <a:buNone/>
            </a:pPr>
            <a:r>
              <a:rPr lang="en-IN" dirty="0"/>
              <a:t>#define SCREEN_ADDRESS 0x3D</a:t>
            </a:r>
          </a:p>
          <a:p>
            <a:pPr marL="0" indent="0">
              <a:buNone/>
            </a:pPr>
            <a:r>
              <a:rPr lang="en-IN" dirty="0"/>
              <a:t>Adafruit_SSD1306 display(SCREEN_WIDTH, SCREEN_HEIGHT, &amp;Wire, OLED_RESET);</a:t>
            </a:r>
          </a:p>
          <a:p>
            <a:endParaRPr lang="en-IN" dirty="0"/>
          </a:p>
        </p:txBody>
      </p:sp>
    </p:spTree>
    <p:extLst>
      <p:ext uri="{BB962C8B-B14F-4D97-AF65-F5344CB8AC3E}">
        <p14:creationId xmlns:p14="http://schemas.microsoft.com/office/powerpoint/2010/main" val="2723472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0854-1EDF-413F-AF2F-9C12D6A113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B4B5E6-EB43-4009-8C9F-FEBD958F1F9E}"/>
              </a:ext>
            </a:extLst>
          </p:cNvPr>
          <p:cNvSpPr>
            <a:spLocks noGrp="1"/>
          </p:cNvSpPr>
          <p:nvPr>
            <p:ph idx="1"/>
          </p:nvPr>
        </p:nvSpPr>
        <p:spPr>
          <a:xfrm>
            <a:off x="158045" y="2144889"/>
            <a:ext cx="11875911" cy="4549422"/>
          </a:xfrm>
        </p:spPr>
        <p:txBody>
          <a:bodyPr>
            <a:noAutofit/>
          </a:bodyPr>
          <a:lstStyle/>
          <a:p>
            <a:pPr marL="0" indent="0">
              <a:buNone/>
            </a:pPr>
            <a:r>
              <a:rPr lang="en-IN" sz="1800" dirty="0"/>
              <a:t>int </a:t>
            </a:r>
            <a:r>
              <a:rPr lang="en-IN" sz="1800" dirty="0" err="1"/>
              <a:t>pbIn</a:t>
            </a:r>
            <a:r>
              <a:rPr lang="en-IN" sz="1800" dirty="0"/>
              <a:t> = 0;                      // Define interrupt 0 that is digital pin 2</a:t>
            </a:r>
            <a:br>
              <a:rPr lang="en-IN" sz="1800" dirty="0"/>
            </a:br>
            <a:r>
              <a:rPr lang="en-IN" sz="1800" dirty="0"/>
              <a:t>int </a:t>
            </a:r>
            <a:r>
              <a:rPr lang="en-IN" sz="1800" dirty="0" err="1"/>
              <a:t>ledOut</a:t>
            </a:r>
            <a:r>
              <a:rPr lang="en-IN" sz="1800" dirty="0"/>
              <a:t> = 13;                // Define the indicator LED pin digital pin 13</a:t>
            </a:r>
            <a:br>
              <a:rPr lang="en-IN" sz="1800" dirty="0"/>
            </a:br>
            <a:r>
              <a:rPr lang="en-IN" sz="1800" dirty="0"/>
              <a:t>int number=0;                  // Interrupt times</a:t>
            </a:r>
            <a:br>
              <a:rPr lang="en-IN" sz="1800" dirty="0"/>
            </a:br>
            <a:r>
              <a:rPr lang="en-IN" sz="1800" dirty="0"/>
              <a:t>volatile int state = LOW;   // Defines the indicator LED state, the default is not bright</a:t>
            </a:r>
            <a:br>
              <a:rPr lang="en-IN" sz="1800" dirty="0"/>
            </a:br>
            <a:br>
              <a:rPr lang="en-IN" sz="1800" dirty="0"/>
            </a:br>
            <a:r>
              <a:rPr lang="en-IN" sz="1800" dirty="0"/>
              <a:t>void setup()</a:t>
            </a:r>
            <a:br>
              <a:rPr lang="en-IN" sz="1800" dirty="0"/>
            </a:br>
            <a:r>
              <a:rPr lang="en-IN" sz="1800" dirty="0"/>
              <a:t>{</a:t>
            </a:r>
            <a:br>
              <a:rPr lang="en-IN" sz="1800" dirty="0"/>
            </a:br>
            <a:r>
              <a:rPr lang="en-IN" sz="1800" dirty="0"/>
              <a:t>     </a:t>
            </a:r>
            <a:r>
              <a:rPr lang="en-IN" sz="1800" dirty="0" err="1"/>
              <a:t>Serial.begin</a:t>
            </a:r>
            <a:r>
              <a:rPr lang="en-IN" sz="1800" dirty="0"/>
              <a:t>(9600);</a:t>
            </a:r>
            <a:br>
              <a:rPr lang="en-IN" sz="1800" dirty="0"/>
            </a:br>
            <a:r>
              <a:rPr lang="en-IN" sz="1800" dirty="0"/>
              <a:t>     </a:t>
            </a:r>
            <a:r>
              <a:rPr lang="en-IN" sz="1800" dirty="0" err="1"/>
              <a:t>pinMode</a:t>
            </a:r>
            <a:r>
              <a:rPr lang="en-IN" sz="1800" dirty="0"/>
              <a:t>(</a:t>
            </a:r>
            <a:r>
              <a:rPr lang="en-IN" sz="1800" dirty="0" err="1"/>
              <a:t>ledOut</a:t>
            </a:r>
            <a:r>
              <a:rPr lang="en-IN" sz="1800" dirty="0"/>
              <a:t>, OUTPUT);</a:t>
            </a:r>
            <a:br>
              <a:rPr lang="en-IN" sz="1800" dirty="0"/>
            </a:br>
            <a:r>
              <a:rPr lang="en-IN" sz="1800" dirty="0"/>
              <a:t>     </a:t>
            </a:r>
            <a:r>
              <a:rPr lang="en-IN" sz="1800" dirty="0" err="1"/>
              <a:t>attachInterrupt</a:t>
            </a:r>
            <a:r>
              <a:rPr lang="en-IN" sz="1800" dirty="0"/>
              <a:t>(</a:t>
            </a:r>
            <a:r>
              <a:rPr lang="en-IN" sz="1800" dirty="0" err="1"/>
              <a:t>pbIn</a:t>
            </a:r>
            <a:r>
              <a:rPr lang="en-IN" sz="1800" dirty="0"/>
              <a:t>, </a:t>
            </a:r>
            <a:r>
              <a:rPr lang="en-IN" sz="1800" dirty="0" err="1"/>
              <a:t>stateChange</a:t>
            </a:r>
            <a:r>
              <a:rPr lang="en-IN" sz="1800" dirty="0"/>
              <a:t>, FALLING);   // Set the interrupt function, interrupt pin is digital pin D2,                      					          // interrupt service function is </a:t>
            </a:r>
            <a:r>
              <a:rPr lang="en-IN" sz="1800" dirty="0" err="1"/>
              <a:t>stateChange</a:t>
            </a:r>
            <a:r>
              <a:rPr lang="en-IN" sz="1800" dirty="0"/>
              <a:t> (), when the D2 					         // power change from high to low , the trigger interrupt.</a:t>
            </a:r>
            <a:br>
              <a:rPr lang="en-IN" sz="1800" dirty="0"/>
            </a:br>
            <a:r>
              <a:rPr lang="en-IN" sz="1800" dirty="0"/>
              <a:t>     MsTimer2::set(3000, Handle);  //Set the timer interrupt function, running once Handle() function per 1000ms</a:t>
            </a:r>
            <a:br>
              <a:rPr lang="en-IN" sz="1800" dirty="0"/>
            </a:br>
            <a:r>
              <a:rPr lang="en-IN" sz="1800" dirty="0"/>
              <a:t>     MsTimer2::start();                   //Start timer interrupt function</a:t>
            </a:r>
            <a:br>
              <a:rPr lang="en-IN" sz="1800" dirty="0"/>
            </a:br>
            <a:r>
              <a:rPr lang="en-IN" sz="1800" dirty="0"/>
              <a:t>    </a:t>
            </a:r>
            <a:r>
              <a:rPr lang="en-IN" sz="1800" dirty="0" err="1"/>
              <a:t>display.begin</a:t>
            </a:r>
            <a:r>
              <a:rPr lang="en-IN" sz="1800" dirty="0"/>
              <a:t>(SSD1306_SWITCHCAPVCC, 0x3C);</a:t>
            </a:r>
            <a:br>
              <a:rPr lang="en-IN" sz="1800" dirty="0"/>
            </a:br>
            <a:r>
              <a:rPr lang="en-IN" sz="1800" dirty="0"/>
              <a:t>    </a:t>
            </a:r>
            <a:r>
              <a:rPr lang="en-IN" sz="1800" dirty="0" err="1"/>
              <a:t>display.clearDisplay</a:t>
            </a:r>
            <a:r>
              <a:rPr lang="en-IN" sz="1800" dirty="0"/>
              <a:t>();</a:t>
            </a:r>
            <a:br>
              <a:rPr lang="en-IN" sz="1800" dirty="0"/>
            </a:br>
            <a:r>
              <a:rPr lang="en-IN" sz="1800" dirty="0"/>
              <a:t>    </a:t>
            </a:r>
            <a:r>
              <a:rPr lang="en-IN" sz="1800" dirty="0" err="1"/>
              <a:t>display.display</a:t>
            </a:r>
            <a:r>
              <a:rPr lang="en-IN" sz="1800" dirty="0"/>
              <a:t>();</a:t>
            </a:r>
            <a:br>
              <a:rPr lang="en-IN" sz="1800" dirty="0"/>
            </a:br>
            <a:r>
              <a:rPr lang="en-IN" sz="1800" dirty="0"/>
              <a:t>}</a:t>
            </a:r>
          </a:p>
        </p:txBody>
      </p:sp>
    </p:spTree>
    <p:extLst>
      <p:ext uri="{BB962C8B-B14F-4D97-AF65-F5344CB8AC3E}">
        <p14:creationId xmlns:p14="http://schemas.microsoft.com/office/powerpoint/2010/main" val="105966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6E1C-1234-4A8C-B8BC-7A7A7B2870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4A61BD-E766-49BD-988B-3B01A2A5DFB7}"/>
              </a:ext>
            </a:extLst>
          </p:cNvPr>
          <p:cNvSpPr>
            <a:spLocks noGrp="1"/>
          </p:cNvSpPr>
          <p:nvPr>
            <p:ph idx="1"/>
          </p:nvPr>
        </p:nvSpPr>
        <p:spPr>
          <a:xfrm>
            <a:off x="158043" y="2178755"/>
            <a:ext cx="11853335" cy="4504267"/>
          </a:xfrm>
        </p:spPr>
        <p:txBody>
          <a:bodyPr>
            <a:normAutofit fontScale="70000" lnSpcReduction="20000"/>
          </a:bodyPr>
          <a:lstStyle/>
          <a:p>
            <a:pPr marL="0" indent="0">
              <a:buNone/>
            </a:pPr>
            <a:r>
              <a:rPr lang="en-IN" dirty="0"/>
              <a:t>void loop()</a:t>
            </a:r>
            <a:br>
              <a:rPr lang="en-IN" dirty="0"/>
            </a:br>
            <a:r>
              <a:rPr lang="en-IN" dirty="0"/>
              <a:t>{</a:t>
            </a:r>
            <a:br>
              <a:rPr lang="en-IN" dirty="0"/>
            </a:br>
            <a:r>
              <a:rPr lang="en-IN" dirty="0"/>
              <a:t> </a:t>
            </a:r>
            <a:r>
              <a:rPr lang="en-IN" dirty="0" err="1"/>
              <a:t>display.setTextSize</a:t>
            </a:r>
            <a:r>
              <a:rPr lang="en-IN" dirty="0"/>
              <a:t>(2);</a:t>
            </a:r>
            <a:br>
              <a:rPr lang="en-IN" dirty="0"/>
            </a:br>
            <a:r>
              <a:rPr lang="en-IN" dirty="0"/>
              <a:t>  </a:t>
            </a:r>
            <a:r>
              <a:rPr lang="en-IN" dirty="0" err="1"/>
              <a:t>display.setTextColor</a:t>
            </a:r>
            <a:r>
              <a:rPr lang="en-IN" dirty="0"/>
              <a:t>(WHITE);</a:t>
            </a:r>
            <a:br>
              <a:rPr lang="en-IN" dirty="0"/>
            </a:br>
            <a:r>
              <a:rPr lang="en-IN" dirty="0"/>
              <a:t>  </a:t>
            </a:r>
            <a:r>
              <a:rPr lang="en-IN" dirty="0" err="1"/>
              <a:t>display.setCursor</a:t>
            </a:r>
            <a:r>
              <a:rPr lang="en-IN" dirty="0"/>
              <a:t>(0,5);</a:t>
            </a:r>
            <a:br>
              <a:rPr lang="en-IN" dirty="0"/>
            </a:br>
            <a:r>
              <a:rPr lang="en-IN" dirty="0"/>
              <a:t> </a:t>
            </a:r>
            <a:r>
              <a:rPr lang="en-IN" dirty="0" err="1"/>
              <a:t>display.println</a:t>
            </a:r>
            <a:r>
              <a:rPr lang="en-IN" dirty="0"/>
              <a:t>("status: ");</a:t>
            </a:r>
            <a:br>
              <a:rPr lang="en-IN" dirty="0"/>
            </a:br>
            <a:br>
              <a:rPr lang="en-IN" dirty="0"/>
            </a:br>
            <a:r>
              <a:rPr lang="en-IN" dirty="0"/>
              <a:t>  </a:t>
            </a:r>
            <a:r>
              <a:rPr lang="en-IN" dirty="0" err="1"/>
              <a:t>display.setTextSize</a:t>
            </a:r>
            <a:r>
              <a:rPr lang="en-IN" dirty="0"/>
              <a:t>(3);</a:t>
            </a:r>
            <a:br>
              <a:rPr lang="en-IN" dirty="0"/>
            </a:br>
            <a:r>
              <a:rPr lang="en-IN" dirty="0"/>
              <a:t>  </a:t>
            </a:r>
            <a:r>
              <a:rPr lang="en-IN" dirty="0" err="1"/>
              <a:t>display.setTextColor</a:t>
            </a:r>
            <a:r>
              <a:rPr lang="en-IN" dirty="0"/>
              <a:t>(WHITE);</a:t>
            </a:r>
            <a:br>
              <a:rPr lang="en-IN" dirty="0"/>
            </a:br>
            <a:r>
              <a:rPr lang="en-IN" dirty="0"/>
              <a:t>  </a:t>
            </a:r>
            <a:r>
              <a:rPr lang="en-IN" dirty="0" err="1"/>
              <a:t>display.setCursor</a:t>
            </a:r>
            <a:r>
              <a:rPr lang="en-IN" dirty="0"/>
              <a:t>(0,30);</a:t>
            </a:r>
            <a:br>
              <a:rPr lang="en-IN" dirty="0"/>
            </a:br>
            <a:r>
              <a:rPr lang="en-IN" dirty="0"/>
              <a:t> </a:t>
            </a:r>
            <a:r>
              <a:rPr lang="en-IN" dirty="0" err="1"/>
              <a:t>display.println</a:t>
            </a:r>
            <a:r>
              <a:rPr lang="en-IN" dirty="0"/>
              <a:t>(number);</a:t>
            </a:r>
            <a:br>
              <a:rPr lang="en-IN" dirty="0"/>
            </a:br>
            <a:br>
              <a:rPr lang="en-IN" dirty="0"/>
            </a:br>
            <a:r>
              <a:rPr lang="en-IN" dirty="0"/>
              <a:t>  </a:t>
            </a:r>
            <a:r>
              <a:rPr lang="en-IN" dirty="0" err="1"/>
              <a:t>display.display</a:t>
            </a:r>
            <a:r>
              <a:rPr lang="en-IN" dirty="0"/>
              <a:t>(); </a:t>
            </a:r>
            <a:br>
              <a:rPr lang="en-IN" dirty="0"/>
            </a:br>
            <a:r>
              <a:rPr lang="en-IN" dirty="0"/>
              <a:t>  </a:t>
            </a:r>
            <a:r>
              <a:rPr lang="en-IN" dirty="0" err="1"/>
              <a:t>display.clearDisplay</a:t>
            </a:r>
            <a:r>
              <a:rPr lang="en-IN" dirty="0"/>
              <a:t>();</a:t>
            </a:r>
            <a:br>
              <a:rPr lang="en-IN" dirty="0"/>
            </a:br>
            <a:r>
              <a:rPr lang="en-IN" dirty="0"/>
              <a:t>  delay(10);</a:t>
            </a:r>
            <a:br>
              <a:rPr lang="en-IN" dirty="0"/>
            </a:br>
            <a:r>
              <a:rPr lang="en-IN" dirty="0"/>
              <a:t> }</a:t>
            </a:r>
            <a:br>
              <a:rPr lang="en-IN" dirty="0"/>
            </a:br>
            <a:br>
              <a:rPr lang="en-IN" dirty="0"/>
            </a:br>
            <a:r>
              <a:rPr lang="en-IN" dirty="0"/>
              <a:t>void </a:t>
            </a:r>
            <a:r>
              <a:rPr lang="en-IN" dirty="0" err="1"/>
              <a:t>stateChange</a:t>
            </a:r>
            <a:r>
              <a:rPr lang="en-IN" dirty="0"/>
              <a:t>(){        //Interrupt service function</a:t>
            </a:r>
            <a:br>
              <a:rPr lang="en-IN" dirty="0"/>
            </a:br>
            <a:r>
              <a:rPr lang="en-IN" dirty="0"/>
              <a:t>  number++;                    //Interrupted once, the number + 1</a:t>
            </a:r>
            <a:br>
              <a:rPr lang="en-IN" dirty="0"/>
            </a:br>
            <a:r>
              <a:rPr lang="en-IN" dirty="0"/>
              <a:t>}</a:t>
            </a:r>
            <a:br>
              <a:rPr lang="en-IN" dirty="0"/>
            </a:br>
            <a:br>
              <a:rPr lang="en-IN" dirty="0"/>
            </a:br>
            <a:r>
              <a:rPr lang="en-IN" dirty="0"/>
              <a:t>void Handle(){     //Timer service function</a:t>
            </a:r>
            <a:br>
              <a:rPr lang="en-IN" dirty="0"/>
            </a:br>
            <a:r>
              <a:rPr lang="en-IN" dirty="0"/>
              <a:t>number = 0;</a:t>
            </a:r>
            <a:br>
              <a:rPr lang="en-IN" dirty="0"/>
            </a:br>
            <a:r>
              <a:rPr lang="en-IN" dirty="0"/>
              <a:t>}</a:t>
            </a:r>
          </a:p>
        </p:txBody>
      </p:sp>
    </p:spTree>
    <p:extLst>
      <p:ext uri="{BB962C8B-B14F-4D97-AF65-F5344CB8AC3E}">
        <p14:creationId xmlns:p14="http://schemas.microsoft.com/office/powerpoint/2010/main" val="146403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CD6C-F868-44CD-9B21-0C96552BA46F}"/>
              </a:ext>
            </a:extLst>
          </p:cNvPr>
          <p:cNvSpPr>
            <a:spLocks noGrp="1"/>
          </p:cNvSpPr>
          <p:nvPr>
            <p:ph type="title"/>
          </p:nvPr>
        </p:nvSpPr>
        <p:spPr/>
        <p:txBody>
          <a:bodyPr/>
          <a:lstStyle/>
          <a:p>
            <a:r>
              <a:rPr lang="en-IN" dirty="0"/>
              <a:t>Implementation:</a:t>
            </a:r>
          </a:p>
        </p:txBody>
      </p:sp>
      <p:pic>
        <p:nvPicPr>
          <p:cNvPr id="4" name="Content Placeholder 7">
            <a:extLst>
              <a:ext uri="{FF2B5EF4-FFF2-40B4-BE49-F238E27FC236}">
                <a16:creationId xmlns:a16="http://schemas.microsoft.com/office/drawing/2014/main" id="{E0B5B705-6E5F-4C02-A517-3731E49EB1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87763" y="251210"/>
            <a:ext cx="3600450" cy="7771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1001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9C3B-F39F-4E33-9BFC-C753F771A085}"/>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B3BC89DD-C889-4103-BDD5-72BD14EA5546}"/>
              </a:ext>
            </a:extLst>
          </p:cNvPr>
          <p:cNvSpPr>
            <a:spLocks noGrp="1"/>
          </p:cNvSpPr>
          <p:nvPr>
            <p:ph idx="1"/>
          </p:nvPr>
        </p:nvSpPr>
        <p:spPr/>
        <p:txBody>
          <a:bodyPr/>
          <a:lstStyle/>
          <a:p>
            <a:r>
              <a:rPr lang="en-IN" dirty="0"/>
              <a:t>Test Case 1:</a:t>
            </a:r>
          </a:p>
          <a:p>
            <a:pPr lvl="1"/>
            <a:r>
              <a:rPr lang="en-IN" dirty="0"/>
              <a:t>4 inches wall</a:t>
            </a:r>
          </a:p>
        </p:txBody>
      </p:sp>
      <p:pic>
        <p:nvPicPr>
          <p:cNvPr id="4" name="VID-20221225-WA0003">
            <a:hlinkClick r:id="" action="ppaction://media"/>
            <a:extLst>
              <a:ext uri="{FF2B5EF4-FFF2-40B4-BE49-F238E27FC236}">
                <a16:creationId xmlns:a16="http://schemas.microsoft.com/office/drawing/2014/main" id="{3BBD54A7-6F35-4CE6-96C7-A34E8407D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7643" y="-58282"/>
            <a:ext cx="4583289" cy="6857999"/>
          </a:xfrm>
          <a:prstGeom prst="rect">
            <a:avLst/>
          </a:prstGeom>
        </p:spPr>
      </p:pic>
    </p:spTree>
    <p:extLst>
      <p:ext uri="{BB962C8B-B14F-4D97-AF65-F5344CB8AC3E}">
        <p14:creationId xmlns:p14="http://schemas.microsoft.com/office/powerpoint/2010/main" val="371053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FBD4-E26D-4798-BFDB-CB3C22E82176}"/>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5FA2E226-2D60-465C-9872-49716F72EF0C}"/>
              </a:ext>
            </a:extLst>
          </p:cNvPr>
          <p:cNvSpPr>
            <a:spLocks noGrp="1"/>
          </p:cNvSpPr>
          <p:nvPr>
            <p:ph idx="1"/>
          </p:nvPr>
        </p:nvSpPr>
        <p:spPr/>
        <p:txBody>
          <a:bodyPr/>
          <a:lstStyle/>
          <a:p>
            <a:r>
              <a:rPr lang="en-IN" dirty="0"/>
              <a:t>Test Case 2:</a:t>
            </a:r>
          </a:p>
          <a:p>
            <a:pPr lvl="1"/>
            <a:r>
              <a:rPr lang="en-IN" dirty="0"/>
              <a:t>14 inches wall</a:t>
            </a:r>
          </a:p>
        </p:txBody>
      </p:sp>
      <p:pic>
        <p:nvPicPr>
          <p:cNvPr id="4" name="VID-20221225-WA0004">
            <a:hlinkClick r:id="" action="ppaction://media"/>
            <a:extLst>
              <a:ext uri="{FF2B5EF4-FFF2-40B4-BE49-F238E27FC236}">
                <a16:creationId xmlns:a16="http://schemas.microsoft.com/office/drawing/2014/main" id="{3861A5BA-6D37-40B2-A822-39CAB7EF73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78299" y="0"/>
            <a:ext cx="4852634" cy="6858000"/>
          </a:xfrm>
          <a:prstGeom prst="rect">
            <a:avLst/>
          </a:prstGeom>
        </p:spPr>
      </p:pic>
    </p:spTree>
    <p:extLst>
      <p:ext uri="{BB962C8B-B14F-4D97-AF65-F5344CB8AC3E}">
        <p14:creationId xmlns:p14="http://schemas.microsoft.com/office/powerpoint/2010/main" val="219260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C171-DD48-4A7E-ACB2-BB89B9FB79C7}"/>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C1CC355-2FE7-4F65-8BEF-4087561C4446}"/>
              </a:ext>
            </a:extLst>
          </p:cNvPr>
          <p:cNvSpPr>
            <a:spLocks noGrp="1"/>
          </p:cNvSpPr>
          <p:nvPr>
            <p:ph idx="1"/>
          </p:nvPr>
        </p:nvSpPr>
        <p:spPr>
          <a:xfrm>
            <a:off x="158044" y="2167467"/>
            <a:ext cx="11853334" cy="4504266"/>
          </a:xfrm>
        </p:spPr>
        <p:txBody>
          <a:bodyPr>
            <a:noAutofit/>
          </a:bodyPr>
          <a:lstStyle/>
          <a:p>
            <a:pPr marL="0" indent="0">
              <a:buNone/>
            </a:pPr>
            <a:r>
              <a:rPr lang="en-IN" sz="2000" dirty="0"/>
              <a:t>  [1]  	A. Joseph, V. Parmar and V. </a:t>
            </a:r>
            <a:r>
              <a:rPr lang="en-IN" sz="2000" dirty="0" err="1"/>
              <a:t>Bagyaveereswaran</a:t>
            </a:r>
            <a:r>
              <a:rPr lang="en-IN" sz="2000" dirty="0"/>
              <a:t>, "Design of Human Detection Robot for Natural 	calamity Rescue Operation," 2019 Innovations in Power and Advanced Computing Technologies 	(</a:t>
            </a:r>
            <a:r>
              <a:rPr lang="en-IN" sz="2000" dirty="0" err="1"/>
              <a:t>i</a:t>
            </a:r>
            <a:r>
              <a:rPr lang="en-IN" sz="2000" dirty="0"/>
              <a:t>-PACT), 2019, pp. 1-5, </a:t>
            </a:r>
            <a:r>
              <a:rPr lang="en-IN" sz="2000" dirty="0" err="1"/>
              <a:t>doi</a:t>
            </a:r>
            <a:r>
              <a:rPr lang="en-IN" sz="2000" dirty="0"/>
              <a:t>: 10.1109/i-PACT44901.2019.8959959.</a:t>
            </a:r>
          </a:p>
          <a:p>
            <a:pPr marL="0" indent="0">
              <a:buNone/>
            </a:pPr>
            <a:r>
              <a:rPr lang="en-IN" sz="2000" dirty="0"/>
              <a:t>  [2] 	Reshma </a:t>
            </a:r>
            <a:r>
              <a:rPr lang="en-IN" sz="2000" dirty="0" err="1"/>
              <a:t>Joju</a:t>
            </a:r>
            <a:r>
              <a:rPr lang="en-IN" sz="2000" dirty="0"/>
              <a:t> </a:t>
            </a:r>
            <a:r>
              <a:rPr lang="en-IN" sz="2000" i="1" dirty="0"/>
              <a:t>et al</a:t>
            </a:r>
            <a:r>
              <a:rPr lang="en-IN" sz="2000" dirty="0"/>
              <a:t> 2017 </a:t>
            </a:r>
            <a:r>
              <a:rPr lang="en-IN" sz="2000" i="1" dirty="0"/>
              <a:t>IOP Conf. Ser.: Mater. Sci. Eng.</a:t>
            </a:r>
            <a:r>
              <a:rPr lang="en-IN" sz="2000" dirty="0"/>
              <a:t> </a:t>
            </a:r>
            <a:r>
              <a:rPr lang="en-IN" sz="2000" b="1" dirty="0"/>
              <a:t>263</a:t>
            </a:r>
            <a:r>
              <a:rPr lang="en-IN" sz="2000" dirty="0"/>
              <a:t> 052053</a:t>
            </a:r>
          </a:p>
          <a:p>
            <a:pPr marL="0" indent="0">
              <a:buNone/>
            </a:pPr>
            <a:r>
              <a:rPr lang="en-IN" sz="2000" dirty="0"/>
              <a:t>  [3]   	</a:t>
            </a:r>
            <a:r>
              <a:rPr lang="en-IN" sz="2000" dirty="0" err="1"/>
              <a:t>Manchineella</a:t>
            </a:r>
            <a:r>
              <a:rPr lang="en-IN" sz="2000" dirty="0"/>
              <a:t>, Laxmi </a:t>
            </a:r>
            <a:r>
              <a:rPr lang="en-IN" sz="2000" dirty="0" err="1"/>
              <a:t>Samyuktha</a:t>
            </a:r>
            <a:r>
              <a:rPr lang="en-IN" sz="2000" dirty="0"/>
              <a:t>, Motion Detection Using Microwave Radar Sensor (July 8, 	2021). Available at SSRN: https://ssrn.com/abstract=3918233 or 	http://dx.doi.org/10.2139/ssrn.3918233</a:t>
            </a:r>
          </a:p>
          <a:p>
            <a:pPr marL="0" indent="0">
              <a:buNone/>
            </a:pPr>
            <a:r>
              <a:rPr lang="en-IN" sz="2000" dirty="0"/>
              <a:t>  [4] 	Kumar, M.J.A., Raj, M. and </a:t>
            </a:r>
            <a:r>
              <a:rPr lang="en-IN" sz="2000" dirty="0" err="1"/>
              <a:t>Sandhiya</a:t>
            </a:r>
            <a:r>
              <a:rPr lang="en-IN" sz="2000" dirty="0"/>
              <a:t>, S.R., 2021. IOT BASED HUMAN DETECTION ROBOT FOR 	RESCUE OPERATIONS. </a:t>
            </a:r>
            <a:r>
              <a:rPr lang="en-IN" sz="2000" i="1" dirty="0"/>
              <a:t>Design Engineering</a:t>
            </a:r>
            <a:r>
              <a:rPr lang="en-IN" sz="2000" dirty="0"/>
              <a:t>, pp.4250-4258.</a:t>
            </a:r>
          </a:p>
          <a:p>
            <a:pPr marL="0" indent="0">
              <a:buNone/>
            </a:pPr>
            <a:r>
              <a:rPr lang="en-IN" sz="2000" dirty="0"/>
              <a:t>  [5] 	</a:t>
            </a:r>
            <a:r>
              <a:rPr lang="en-IN" sz="2000" dirty="0" err="1"/>
              <a:t>Bhadouria</a:t>
            </a:r>
            <a:r>
              <a:rPr lang="en-IN" sz="2000" dirty="0"/>
              <a:t>, V.S., Akhter, Z., Akhtar, M.J. and Munshi, P., 2021. Automated microwave 	monitoring of hidden objects for strategic and security applications. </a:t>
            </a:r>
            <a:r>
              <a:rPr lang="en-IN" sz="2000" i="1" dirty="0"/>
              <a:t>Journal of 	Electromagnetic Waves and Applications</a:t>
            </a:r>
            <a:r>
              <a:rPr lang="en-IN" sz="2000" dirty="0"/>
              <a:t>, </a:t>
            </a:r>
            <a:r>
              <a:rPr lang="en-IN" sz="2000" i="1" dirty="0"/>
              <a:t>35</a:t>
            </a:r>
            <a:r>
              <a:rPr lang="en-IN" sz="2000" dirty="0"/>
              <a:t>(18), pp.2492-2509.</a:t>
            </a:r>
          </a:p>
        </p:txBody>
      </p:sp>
    </p:spTree>
    <p:extLst>
      <p:ext uri="{BB962C8B-B14F-4D97-AF65-F5344CB8AC3E}">
        <p14:creationId xmlns:p14="http://schemas.microsoft.com/office/powerpoint/2010/main" val="2391221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AF5E-BEC3-4E41-8E38-CD45E664EEDF}"/>
              </a:ext>
            </a:extLst>
          </p:cNvPr>
          <p:cNvSpPr>
            <a:spLocks noGrp="1"/>
          </p:cNvSpPr>
          <p:nvPr>
            <p:ph type="title"/>
          </p:nvPr>
        </p:nvSpPr>
        <p:spPr/>
        <p:txBody>
          <a:bodyPr/>
          <a:lstStyle/>
          <a:p>
            <a:r>
              <a:rPr lang="en-IN" dirty="0"/>
              <a:t>REFERENCE LINKS</a:t>
            </a:r>
          </a:p>
        </p:txBody>
      </p:sp>
      <p:sp>
        <p:nvSpPr>
          <p:cNvPr id="3" name="Content Placeholder 2">
            <a:extLst>
              <a:ext uri="{FF2B5EF4-FFF2-40B4-BE49-F238E27FC236}">
                <a16:creationId xmlns:a16="http://schemas.microsoft.com/office/drawing/2014/main" id="{9032B5EE-25ED-4463-8DF6-FA9F05772457}"/>
              </a:ext>
            </a:extLst>
          </p:cNvPr>
          <p:cNvSpPr>
            <a:spLocks noGrp="1"/>
          </p:cNvSpPr>
          <p:nvPr>
            <p:ph idx="1"/>
          </p:nvPr>
        </p:nvSpPr>
        <p:spPr/>
        <p:txBody>
          <a:bodyPr/>
          <a:lstStyle/>
          <a:p>
            <a:r>
              <a:rPr lang="en-IN" dirty="0"/>
              <a:t>https://www.electroniclinic.com/microwave-sensor-with-arduino-for-humans-and-objects-detection-behind-walls/</a:t>
            </a:r>
          </a:p>
          <a:p>
            <a:r>
              <a:rPr lang="en-IN" dirty="0"/>
              <a:t>https://www.youtube.com/watch?v=CyZRINdPuks</a:t>
            </a:r>
          </a:p>
          <a:p>
            <a:r>
              <a:rPr lang="en-IN" dirty="0"/>
              <a:t>https://www.dfrobot.com/product-1403.html</a:t>
            </a:r>
          </a:p>
          <a:p>
            <a:r>
              <a:rPr lang="en-IN" dirty="0"/>
              <a:t>https://github.com/jxmot/ESP8266-RCWL0516</a:t>
            </a:r>
          </a:p>
          <a:p>
            <a:r>
              <a:rPr lang="en-IN" dirty="0"/>
              <a:t>https://github.com/turingbirds/motionsensor</a:t>
            </a:r>
          </a:p>
          <a:p>
            <a:endParaRPr lang="en-IN" dirty="0"/>
          </a:p>
          <a:p>
            <a:endParaRPr lang="en-IN" dirty="0"/>
          </a:p>
        </p:txBody>
      </p:sp>
    </p:spTree>
    <p:extLst>
      <p:ext uri="{BB962C8B-B14F-4D97-AF65-F5344CB8AC3E}">
        <p14:creationId xmlns:p14="http://schemas.microsoft.com/office/powerpoint/2010/main" val="274932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F298-A428-4DBB-B0CC-143F2F6B3134}"/>
              </a:ext>
            </a:extLst>
          </p:cNvPr>
          <p:cNvSpPr>
            <a:spLocks noGrp="1"/>
          </p:cNvSpPr>
          <p:nvPr>
            <p:ph type="title"/>
          </p:nvPr>
        </p:nvSpPr>
        <p:spPr/>
        <p:txBody>
          <a:bodyPr/>
          <a:lstStyle/>
          <a:p>
            <a:r>
              <a:rPr lang="en-IN" dirty="0"/>
              <a:t>Time Plan Met</a:t>
            </a:r>
          </a:p>
        </p:txBody>
      </p:sp>
      <p:sp>
        <p:nvSpPr>
          <p:cNvPr id="3" name="Content Placeholder 2">
            <a:extLst>
              <a:ext uri="{FF2B5EF4-FFF2-40B4-BE49-F238E27FC236}">
                <a16:creationId xmlns:a16="http://schemas.microsoft.com/office/drawing/2014/main" id="{1A92EC80-D5BE-4994-9032-45D747376F52}"/>
              </a:ext>
            </a:extLst>
          </p:cNvPr>
          <p:cNvSpPr>
            <a:spLocks noGrp="1"/>
          </p:cNvSpPr>
          <p:nvPr>
            <p:ph sz="half" idx="1"/>
          </p:nvPr>
        </p:nvSpPr>
        <p:spPr>
          <a:xfrm>
            <a:off x="219919" y="2176041"/>
            <a:ext cx="6065134" cy="4490977"/>
          </a:xfrm>
        </p:spPr>
        <p:txBody>
          <a:bodyPr>
            <a:noAutofit/>
          </a:bodyPr>
          <a:lstStyle/>
          <a:p>
            <a:pPr marL="12700" marR="5080">
              <a:lnSpc>
                <a:spcPct val="136200"/>
              </a:lnSpc>
              <a:spcBef>
                <a:spcPts val="95"/>
              </a:spcBef>
            </a:pPr>
            <a:r>
              <a:rPr lang="en-GB" sz="1800" kern="0" spc="-75" dirty="0">
                <a:latin typeface="Tahoma"/>
                <a:cs typeface="Tahoma"/>
              </a:rPr>
              <a:t>Project Proposal : AUGUST 20, 2022</a:t>
            </a:r>
          </a:p>
          <a:p>
            <a:pPr marL="12700" marR="5080">
              <a:lnSpc>
                <a:spcPct val="136200"/>
              </a:lnSpc>
              <a:spcBef>
                <a:spcPts val="95"/>
              </a:spcBef>
            </a:pPr>
            <a:r>
              <a:rPr lang="en-GB" sz="1800" kern="0" spc="-75" dirty="0">
                <a:latin typeface="Tahoma"/>
                <a:cs typeface="Tahoma"/>
              </a:rPr>
              <a:t>PROJECT PLANNING  : OCTOBER 14, 2022</a:t>
            </a:r>
          </a:p>
          <a:p>
            <a:pPr marL="12700" marR="5080">
              <a:lnSpc>
                <a:spcPct val="136200"/>
              </a:lnSpc>
              <a:spcBef>
                <a:spcPts val="95"/>
              </a:spcBef>
            </a:pPr>
            <a:r>
              <a:rPr lang="en-GB" sz="1800" kern="0" spc="-75" dirty="0">
                <a:latin typeface="Tahoma"/>
                <a:cs typeface="Tahoma"/>
              </a:rPr>
              <a:t>ANALYSING THINGS : OCTOBER 20, 2022</a:t>
            </a:r>
          </a:p>
          <a:p>
            <a:pPr marL="12700" marR="5080">
              <a:lnSpc>
                <a:spcPct val="136200"/>
              </a:lnSpc>
              <a:spcBef>
                <a:spcPts val="95"/>
              </a:spcBef>
            </a:pPr>
            <a:r>
              <a:rPr lang="en-GB" sz="1800" kern="0" spc="-75" dirty="0">
                <a:latin typeface="Tahoma"/>
                <a:cs typeface="Tahoma"/>
              </a:rPr>
              <a:t>FIRST REVIEW TO BE GIVEN : OCTOBER 22, 2022 </a:t>
            </a:r>
          </a:p>
          <a:p>
            <a:pPr marL="12700" marR="5080">
              <a:lnSpc>
                <a:spcPct val="136200"/>
              </a:lnSpc>
              <a:spcBef>
                <a:spcPts val="95"/>
              </a:spcBef>
            </a:pPr>
            <a:r>
              <a:rPr lang="en-GB" sz="1800" kern="0" spc="-75" dirty="0">
                <a:latin typeface="Tahoma"/>
                <a:cs typeface="Tahoma"/>
              </a:rPr>
              <a:t>MATERIAL TO BE PURCHASED : NOVEMBER 04, 2022</a:t>
            </a:r>
          </a:p>
          <a:p>
            <a:pPr marL="12700" marR="5080">
              <a:lnSpc>
                <a:spcPct val="136200"/>
              </a:lnSpc>
              <a:spcBef>
                <a:spcPts val="95"/>
              </a:spcBef>
            </a:pPr>
            <a:r>
              <a:rPr lang="en-GB" sz="1800" kern="0" spc="-75" dirty="0">
                <a:latin typeface="Tahoma"/>
                <a:cs typeface="Tahoma"/>
              </a:rPr>
              <a:t>INITIALISING THE CONNECTIONS : NOVEMBER 08, 2022</a:t>
            </a:r>
          </a:p>
          <a:p>
            <a:pPr marL="12700" marR="5080">
              <a:lnSpc>
                <a:spcPct val="136200"/>
              </a:lnSpc>
              <a:spcBef>
                <a:spcPts val="95"/>
              </a:spcBef>
            </a:pPr>
            <a:r>
              <a:rPr lang="en-GB" sz="1800" kern="0" spc="-75" dirty="0">
                <a:latin typeface="Tahoma"/>
                <a:cs typeface="Tahoma"/>
              </a:rPr>
              <a:t>ANALYSING THE CIRUIT : NOVEMBER 12, 2022</a:t>
            </a:r>
          </a:p>
          <a:p>
            <a:pPr marL="12700" marR="5080">
              <a:lnSpc>
                <a:spcPct val="136200"/>
              </a:lnSpc>
              <a:spcBef>
                <a:spcPts val="95"/>
              </a:spcBef>
            </a:pPr>
            <a:r>
              <a:rPr lang="en-GB" sz="1800" kern="0" spc="-75" dirty="0">
                <a:latin typeface="Tahoma"/>
                <a:cs typeface="Tahoma"/>
              </a:rPr>
              <a:t>SECOND REVIEW TO BE GIVEN : NOVEMBER 26, 2022</a:t>
            </a:r>
          </a:p>
          <a:p>
            <a:pPr marL="12700" marR="5080">
              <a:lnSpc>
                <a:spcPct val="136200"/>
              </a:lnSpc>
              <a:spcBef>
                <a:spcPts val="95"/>
              </a:spcBef>
            </a:pPr>
            <a:r>
              <a:rPr lang="en-GB" sz="1800" kern="0" spc="-75" dirty="0">
                <a:latin typeface="Tahoma"/>
                <a:cs typeface="Tahoma"/>
              </a:rPr>
              <a:t>INITIALISING THE CODING MODULE : NOVEMBER 23, 2022</a:t>
            </a:r>
          </a:p>
          <a:p>
            <a:pPr marL="12700" marR="5080">
              <a:lnSpc>
                <a:spcPct val="136200"/>
              </a:lnSpc>
              <a:spcBef>
                <a:spcPts val="95"/>
              </a:spcBef>
            </a:pPr>
            <a:r>
              <a:rPr lang="en-GB" sz="1800" kern="0" spc="-75" dirty="0">
                <a:latin typeface="Tahoma"/>
                <a:cs typeface="Tahoma"/>
              </a:rPr>
              <a:t>FINALISING THE CONNECTIONS : NOVEMBER 25, 2022</a:t>
            </a:r>
          </a:p>
          <a:p>
            <a:pPr marL="12700" marR="5080">
              <a:lnSpc>
                <a:spcPct val="136200"/>
              </a:lnSpc>
              <a:spcBef>
                <a:spcPts val="95"/>
              </a:spcBef>
            </a:pPr>
            <a:r>
              <a:rPr lang="en-GB" sz="1800" kern="0" spc="-75" dirty="0">
                <a:latin typeface="Tahoma"/>
                <a:cs typeface="Tahoma"/>
              </a:rPr>
              <a:t>FINALISING THE CODING MODULE : DECEMBER 12, 2022</a:t>
            </a:r>
          </a:p>
          <a:p>
            <a:pPr marL="12700" marR="5080">
              <a:lnSpc>
                <a:spcPct val="136200"/>
              </a:lnSpc>
              <a:spcBef>
                <a:spcPts val="95"/>
              </a:spcBef>
            </a:pPr>
            <a:endParaRPr lang="en-GB" sz="1800" kern="0" spc="-75" dirty="0">
              <a:solidFill>
                <a:schemeClr val="bg2">
                  <a:lumMod val="25000"/>
                </a:schemeClr>
              </a:solidFill>
              <a:latin typeface="Tahoma"/>
              <a:cs typeface="Tahoma"/>
            </a:endParaRPr>
          </a:p>
        </p:txBody>
      </p:sp>
      <p:sp>
        <p:nvSpPr>
          <p:cNvPr id="4" name="Content Placeholder 3">
            <a:extLst>
              <a:ext uri="{FF2B5EF4-FFF2-40B4-BE49-F238E27FC236}">
                <a16:creationId xmlns:a16="http://schemas.microsoft.com/office/drawing/2014/main" id="{A289097A-2E42-435F-AB33-199CB484B3DD}"/>
              </a:ext>
            </a:extLst>
          </p:cNvPr>
          <p:cNvSpPr>
            <a:spLocks noGrp="1"/>
          </p:cNvSpPr>
          <p:nvPr>
            <p:ph sz="half" idx="2"/>
          </p:nvPr>
        </p:nvSpPr>
        <p:spPr>
          <a:xfrm>
            <a:off x="6285053" y="2176041"/>
            <a:ext cx="5687028" cy="4490976"/>
          </a:xfrm>
        </p:spPr>
        <p:txBody>
          <a:bodyPr>
            <a:normAutofit/>
          </a:bodyPr>
          <a:lstStyle/>
          <a:p>
            <a:pPr marR="5080">
              <a:lnSpc>
                <a:spcPct val="136200"/>
              </a:lnSpc>
              <a:spcBef>
                <a:spcPts val="95"/>
              </a:spcBef>
            </a:pPr>
            <a:r>
              <a:rPr lang="en-GB" sz="1800" kern="0" spc="-75" dirty="0">
                <a:latin typeface="Tahoma"/>
                <a:cs typeface="Tahoma"/>
              </a:rPr>
              <a:t>FINAL DESIGN SPECIFICATION :DECEMBER 15, 2022</a:t>
            </a:r>
          </a:p>
          <a:p>
            <a:pPr marL="12700" marR="5080">
              <a:lnSpc>
                <a:spcPct val="136200"/>
              </a:lnSpc>
              <a:spcBef>
                <a:spcPts val="95"/>
              </a:spcBef>
            </a:pPr>
            <a:r>
              <a:rPr lang="en-GB" sz="1800" kern="0" spc="-75" dirty="0">
                <a:latin typeface="Tahoma"/>
                <a:cs typeface="Tahoma"/>
              </a:rPr>
              <a:t>PROGRESS OF TESTING : DECEMBER 16, 2022</a:t>
            </a:r>
          </a:p>
          <a:p>
            <a:pPr marL="12700" marR="5080">
              <a:lnSpc>
                <a:spcPct val="136200"/>
              </a:lnSpc>
              <a:spcBef>
                <a:spcPts val="95"/>
              </a:spcBef>
            </a:pPr>
            <a:r>
              <a:rPr lang="en-GB" sz="1800" kern="0" spc="-75" dirty="0">
                <a:latin typeface="Tahoma"/>
                <a:cs typeface="Tahoma"/>
              </a:rPr>
              <a:t>FINAL DEMO CHECK : DECEMBER 17,2022</a:t>
            </a:r>
          </a:p>
          <a:p>
            <a:pPr marL="12700" marR="5080">
              <a:lnSpc>
                <a:spcPct val="136200"/>
              </a:lnSpc>
              <a:spcBef>
                <a:spcPts val="95"/>
              </a:spcBef>
            </a:pPr>
            <a:r>
              <a:rPr lang="en-GB" sz="1800" kern="0" spc="-75" dirty="0">
                <a:latin typeface="Tahoma"/>
                <a:cs typeface="Tahoma"/>
              </a:rPr>
              <a:t>FINAL REVIEW OF THE PROJECT : DECEMBER 27, 2022</a:t>
            </a:r>
          </a:p>
          <a:p>
            <a:pPr marL="12700" marR="5080">
              <a:lnSpc>
                <a:spcPct val="136200"/>
              </a:lnSpc>
              <a:spcBef>
                <a:spcPts val="95"/>
              </a:spcBef>
            </a:pPr>
            <a:r>
              <a:rPr lang="en-GB" sz="1800" kern="0" spc="-75" dirty="0">
                <a:latin typeface="Tahoma"/>
                <a:cs typeface="Tahoma"/>
              </a:rPr>
              <a:t>SUBMISSION OF THE PROJECT : DECEMBER 29, 2022</a:t>
            </a:r>
          </a:p>
          <a:p>
            <a:pPr marL="0" indent="0">
              <a:buNone/>
            </a:pPr>
            <a:endParaRPr lang="en-IN" sz="1800" dirty="0"/>
          </a:p>
        </p:txBody>
      </p:sp>
      <p:pic>
        <p:nvPicPr>
          <p:cNvPr id="5" name="Picture 4">
            <a:extLst>
              <a:ext uri="{FF2B5EF4-FFF2-40B4-BE49-F238E27FC236}">
                <a16:creationId xmlns:a16="http://schemas.microsoft.com/office/drawing/2014/main" id="{0F836C35-2353-4992-BF0A-BE92DE21D8BA}"/>
              </a:ext>
            </a:extLst>
          </p:cNvPr>
          <p:cNvPicPr>
            <a:picLocks noChangeAspect="1"/>
          </p:cNvPicPr>
          <p:nvPr/>
        </p:nvPicPr>
        <p:blipFill>
          <a:blip r:embed="rId2"/>
          <a:stretch>
            <a:fillRect/>
          </a:stretch>
        </p:blipFill>
        <p:spPr>
          <a:xfrm>
            <a:off x="6925343" y="4421529"/>
            <a:ext cx="4406448" cy="2120359"/>
          </a:xfrm>
          <a:prstGeom prst="rect">
            <a:avLst/>
          </a:prstGeom>
        </p:spPr>
      </p:pic>
    </p:spTree>
    <p:extLst>
      <p:ext uri="{BB962C8B-B14F-4D97-AF65-F5344CB8AC3E}">
        <p14:creationId xmlns:p14="http://schemas.microsoft.com/office/powerpoint/2010/main" val="397543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F59D1-56FA-4C3C-B1D4-4C1039B08757}"/>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8A951C25-39D2-45D3-AEDA-87137992F401}"/>
              </a:ext>
            </a:extLst>
          </p:cNvPr>
          <p:cNvSpPr>
            <a:spLocks noGrp="1"/>
          </p:cNvSpPr>
          <p:nvPr>
            <p:ph idx="1"/>
          </p:nvPr>
        </p:nvSpPr>
        <p:spPr>
          <a:xfrm>
            <a:off x="598311" y="2122311"/>
            <a:ext cx="9695872" cy="4572000"/>
          </a:xfrm>
        </p:spPr>
        <p:txBody>
          <a:bodyPr>
            <a:normAutofit fontScale="92500" lnSpcReduction="20000"/>
          </a:bodyPr>
          <a:lstStyle/>
          <a:p>
            <a:r>
              <a:rPr lang="en-IN" dirty="0"/>
              <a:t>Novelty</a:t>
            </a:r>
          </a:p>
          <a:p>
            <a:r>
              <a:rPr lang="en-IN" dirty="0"/>
              <a:t>Application</a:t>
            </a:r>
          </a:p>
          <a:p>
            <a:r>
              <a:rPr lang="en-IN" dirty="0"/>
              <a:t>Digital Microwave Sensor</a:t>
            </a:r>
          </a:p>
          <a:p>
            <a:r>
              <a:rPr lang="en-IN" dirty="0"/>
              <a:t>Arduino Nano</a:t>
            </a:r>
          </a:p>
          <a:p>
            <a:r>
              <a:rPr lang="en-IN" dirty="0"/>
              <a:t>Display OLED 128x64</a:t>
            </a:r>
          </a:p>
          <a:p>
            <a:r>
              <a:rPr lang="en-IN" dirty="0"/>
              <a:t>Tools Used</a:t>
            </a:r>
          </a:p>
          <a:p>
            <a:r>
              <a:rPr lang="en-IN" dirty="0"/>
              <a:t>Circuit Diagram</a:t>
            </a:r>
          </a:p>
          <a:p>
            <a:r>
              <a:rPr lang="en-IN" dirty="0"/>
              <a:t>Pin configuration</a:t>
            </a:r>
          </a:p>
          <a:p>
            <a:r>
              <a:rPr lang="en-IN" dirty="0"/>
              <a:t>Arduino Program</a:t>
            </a:r>
          </a:p>
          <a:p>
            <a:r>
              <a:rPr lang="en-IN" dirty="0"/>
              <a:t>Implementation</a:t>
            </a:r>
          </a:p>
          <a:p>
            <a:r>
              <a:rPr lang="en-IN" dirty="0"/>
              <a:t>Results</a:t>
            </a:r>
          </a:p>
          <a:p>
            <a:r>
              <a:rPr lang="en-IN" dirty="0"/>
              <a:t>References</a:t>
            </a:r>
          </a:p>
          <a:p>
            <a:endParaRPr lang="en-IN" dirty="0"/>
          </a:p>
          <a:p>
            <a:endParaRPr lang="en-IN" dirty="0"/>
          </a:p>
        </p:txBody>
      </p:sp>
    </p:spTree>
    <p:extLst>
      <p:ext uri="{BB962C8B-B14F-4D97-AF65-F5344CB8AC3E}">
        <p14:creationId xmlns:p14="http://schemas.microsoft.com/office/powerpoint/2010/main" val="3325750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8845F-90FD-41FE-8F8B-00CE223F71BC}"/>
              </a:ext>
            </a:extLst>
          </p:cNvPr>
          <p:cNvSpPr>
            <a:spLocks noGrp="1"/>
          </p:cNvSpPr>
          <p:nvPr>
            <p:ph type="title"/>
          </p:nvPr>
        </p:nvSpPr>
        <p:spPr/>
        <p:txBody>
          <a:bodyPr>
            <a:normAutofit/>
          </a:bodyPr>
          <a:lstStyle/>
          <a:p>
            <a:r>
              <a:rPr lang="en-IN" sz="5000" dirty="0"/>
              <a:t>THANK YOU</a:t>
            </a:r>
          </a:p>
        </p:txBody>
      </p:sp>
      <p:pic>
        <p:nvPicPr>
          <p:cNvPr id="5" name="Picture 4">
            <a:extLst>
              <a:ext uri="{FF2B5EF4-FFF2-40B4-BE49-F238E27FC236}">
                <a16:creationId xmlns:a16="http://schemas.microsoft.com/office/drawing/2014/main" id="{BFBF2411-E5F1-42F6-9BBE-50EE57EFF0D4}"/>
              </a:ext>
            </a:extLst>
          </p:cNvPr>
          <p:cNvPicPr>
            <a:picLocks noChangeAspect="1"/>
          </p:cNvPicPr>
          <p:nvPr/>
        </p:nvPicPr>
        <p:blipFill>
          <a:blip r:embed="rId2"/>
          <a:stretch>
            <a:fillRect/>
          </a:stretch>
        </p:blipFill>
        <p:spPr>
          <a:xfrm>
            <a:off x="680321" y="2512050"/>
            <a:ext cx="5415679" cy="3841820"/>
          </a:xfrm>
          <a:prstGeom prst="rect">
            <a:avLst/>
          </a:prstGeom>
        </p:spPr>
      </p:pic>
    </p:spTree>
    <p:extLst>
      <p:ext uri="{BB962C8B-B14F-4D97-AF65-F5344CB8AC3E}">
        <p14:creationId xmlns:p14="http://schemas.microsoft.com/office/powerpoint/2010/main" val="112789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7F29-18FC-476E-AE59-EDD11BA03DCC}"/>
              </a:ext>
            </a:extLst>
          </p:cNvPr>
          <p:cNvSpPr>
            <a:spLocks noGrp="1"/>
          </p:cNvSpPr>
          <p:nvPr>
            <p:ph type="title"/>
          </p:nvPr>
        </p:nvSpPr>
        <p:spPr/>
        <p:txBody>
          <a:bodyPr/>
          <a:lstStyle/>
          <a:p>
            <a:r>
              <a:rPr lang="en-IN" dirty="0"/>
              <a:t>NOVELTY</a:t>
            </a:r>
          </a:p>
        </p:txBody>
      </p:sp>
      <p:sp>
        <p:nvSpPr>
          <p:cNvPr id="3" name="Content Placeholder 2">
            <a:extLst>
              <a:ext uri="{FF2B5EF4-FFF2-40B4-BE49-F238E27FC236}">
                <a16:creationId xmlns:a16="http://schemas.microsoft.com/office/drawing/2014/main" id="{AC22F5F9-351F-43CB-B73E-037DCDFD02E6}"/>
              </a:ext>
            </a:extLst>
          </p:cNvPr>
          <p:cNvSpPr>
            <a:spLocks noGrp="1"/>
          </p:cNvSpPr>
          <p:nvPr>
            <p:ph idx="1"/>
          </p:nvPr>
        </p:nvSpPr>
        <p:spPr>
          <a:xfrm>
            <a:off x="158044" y="2122311"/>
            <a:ext cx="10136139" cy="4572000"/>
          </a:xfrm>
        </p:spPr>
        <p:txBody>
          <a:bodyPr>
            <a:normAutofit fontScale="92500"/>
          </a:bodyPr>
          <a:lstStyle/>
          <a:p>
            <a:pPr marL="0" indent="0">
              <a:buNone/>
            </a:pPr>
            <a:r>
              <a:rPr lang="en-IN" dirty="0"/>
              <a:t>In the real time scenario there are many projects based on Microwave sensor. </a:t>
            </a:r>
          </a:p>
          <a:p>
            <a:pPr marL="0" indent="0">
              <a:buNone/>
            </a:pPr>
            <a:r>
              <a:rPr lang="en-IN" dirty="0"/>
              <a:t>Our project is different from the previously existed projects. </a:t>
            </a:r>
          </a:p>
          <a:p>
            <a:pPr marL="0" indent="0">
              <a:buNone/>
            </a:pPr>
            <a:r>
              <a:rPr lang="en-US" dirty="0">
                <a:cs typeface="Times New Roman" pitchFamily="18" charset="0"/>
              </a:rPr>
              <a:t>A microwave sensor broadcasts a variety of microwaves at various frequencies toward a detection area, and then performs an object detection operation using the microwave waves that are reflected off an object that is present in the detection region.</a:t>
            </a:r>
            <a:endParaRPr lang="en-IN" dirty="0"/>
          </a:p>
          <a:p>
            <a:pPr marL="0" indent="0">
              <a:buNone/>
            </a:pPr>
            <a:r>
              <a:rPr lang="en-IN" dirty="0"/>
              <a:t>We have used this digital Microwave Sensor with Arduino for moving humans and objects detection behind the walls. This digital microwave Sensor uses doppler radar to detect moving objects using microwaves. </a:t>
            </a:r>
          </a:p>
          <a:p>
            <a:pPr marL="0" indent="0">
              <a:buNone/>
            </a:pPr>
            <a:r>
              <a:rPr lang="en-IN" dirty="0"/>
              <a:t>The microwaves are sensitive to a variety of objects and the amazing thing is its sensor readings are not affected by ambient temperatures. So, that’s why, this type of sensor is widely used in industrial, transportation, and civil applications.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99194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67A7A-A3D3-4FA3-B708-0E68D4B21E23}"/>
              </a:ext>
            </a:extLst>
          </p:cNvPr>
          <p:cNvSpPr>
            <a:spLocks noGrp="1"/>
          </p:cNvSpPr>
          <p:nvPr>
            <p:ph type="title"/>
          </p:nvPr>
        </p:nvSpPr>
        <p:spPr/>
        <p:txBody>
          <a:bodyPr/>
          <a:lstStyle/>
          <a:p>
            <a:r>
              <a:rPr lang="en-IN" dirty="0"/>
              <a:t>Application</a:t>
            </a:r>
          </a:p>
        </p:txBody>
      </p:sp>
      <p:sp>
        <p:nvSpPr>
          <p:cNvPr id="3" name="Content Placeholder 2">
            <a:extLst>
              <a:ext uri="{FF2B5EF4-FFF2-40B4-BE49-F238E27FC236}">
                <a16:creationId xmlns:a16="http://schemas.microsoft.com/office/drawing/2014/main" id="{8D888590-826C-45C8-BF13-2E87FAAB4F96}"/>
              </a:ext>
            </a:extLst>
          </p:cNvPr>
          <p:cNvSpPr>
            <a:spLocks noGrp="1"/>
          </p:cNvSpPr>
          <p:nvPr>
            <p:ph idx="1"/>
          </p:nvPr>
        </p:nvSpPr>
        <p:spPr/>
        <p:txBody>
          <a:bodyPr/>
          <a:lstStyle/>
          <a:p>
            <a:r>
              <a:rPr lang="en-IN" dirty="0"/>
              <a:t>This type of microwave sensor is widely used in industrial, transportation, and civil applications such as measuring vehicle speed, liquid levels, automatic door motion detection, automatic washing, production line material detection and car reversing sensors, etc.</a:t>
            </a:r>
          </a:p>
          <a:p>
            <a:r>
              <a:rPr lang="en-IN" dirty="0"/>
              <a:t>The microwave sensor can be useful together with other sensors to enhance its measurement accuracy. For example, Microwave sensor could decrease the pseudo fault report rate of human motion detection. And it does a good job in safety &amp; security work.</a:t>
            </a:r>
          </a:p>
        </p:txBody>
      </p:sp>
    </p:spTree>
    <p:extLst>
      <p:ext uri="{BB962C8B-B14F-4D97-AF65-F5344CB8AC3E}">
        <p14:creationId xmlns:p14="http://schemas.microsoft.com/office/powerpoint/2010/main" val="1598272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F7D5-D004-48AC-BD5F-C68DE8C28958}"/>
              </a:ext>
            </a:extLst>
          </p:cNvPr>
          <p:cNvSpPr>
            <a:spLocks noGrp="1"/>
          </p:cNvSpPr>
          <p:nvPr>
            <p:ph type="title"/>
          </p:nvPr>
        </p:nvSpPr>
        <p:spPr/>
        <p:txBody>
          <a:bodyPr/>
          <a:lstStyle/>
          <a:p>
            <a:r>
              <a:rPr lang="en-IN" b="1" dirty="0"/>
              <a:t>Digital Microwave Sensor:</a:t>
            </a:r>
            <a:endParaRPr lang="en-IN" dirty="0"/>
          </a:p>
        </p:txBody>
      </p:sp>
      <p:sp>
        <p:nvSpPr>
          <p:cNvPr id="3" name="Content Placeholder 2">
            <a:extLst>
              <a:ext uri="{FF2B5EF4-FFF2-40B4-BE49-F238E27FC236}">
                <a16:creationId xmlns:a16="http://schemas.microsoft.com/office/drawing/2014/main" id="{4614F65B-0DA8-408B-8325-20E8AE9F4D98}"/>
              </a:ext>
            </a:extLst>
          </p:cNvPr>
          <p:cNvSpPr>
            <a:spLocks noGrp="1"/>
          </p:cNvSpPr>
          <p:nvPr>
            <p:ph idx="1"/>
          </p:nvPr>
        </p:nvSpPr>
        <p:spPr>
          <a:xfrm>
            <a:off x="158044" y="2178757"/>
            <a:ext cx="11853334" cy="4504266"/>
          </a:xfrm>
        </p:spPr>
        <p:txBody>
          <a:bodyPr>
            <a:normAutofit fontScale="92500" lnSpcReduction="10000"/>
          </a:bodyPr>
          <a:lstStyle/>
          <a:p>
            <a:r>
              <a:rPr lang="en-IN" dirty="0"/>
              <a:t>The microwave sensor applies the Doppler effect to detect moving objects using microwaves. This differs from the method used by a regular infrared (IR) sensor as microwave is sensitive to a variety of objects that are microwave-reflective, and its sensor readings are not affected by the ambient temperature.</a:t>
            </a:r>
          </a:p>
          <a:p>
            <a:r>
              <a:rPr lang="en-IN" dirty="0"/>
              <a:t>The microwave detection method has the following advantages compared to other methods:</a:t>
            </a:r>
          </a:p>
          <a:p>
            <a:r>
              <a:rPr lang="en-IN" dirty="0"/>
              <a:t>Non-contact detection</a:t>
            </a:r>
          </a:p>
          <a:p>
            <a:r>
              <a:rPr lang="en-IN" dirty="0"/>
              <a:t>Readings not affected by temperature, humidity, noise, air, dust or light - suitable for harsh environments</a:t>
            </a:r>
          </a:p>
          <a:p>
            <a:r>
              <a:rPr lang="en-IN" dirty="0"/>
              <a:t>Strong resistance to radio frequency interference</a:t>
            </a:r>
          </a:p>
          <a:p>
            <a:r>
              <a:rPr lang="en-IN" dirty="0"/>
              <a:t>Low output, unharmful to human</a:t>
            </a:r>
          </a:p>
          <a:p>
            <a:r>
              <a:rPr lang="en-IN" dirty="0"/>
              <a:t>Wide detection range and high velocity</a:t>
            </a:r>
          </a:p>
          <a:p>
            <a:r>
              <a:rPr lang="en-IN" dirty="0"/>
              <a:t>Supports non-living object detection</a:t>
            </a:r>
          </a:p>
        </p:txBody>
      </p:sp>
      <p:pic>
        <p:nvPicPr>
          <p:cNvPr id="5" name="Picture 2" descr="microwave sensor">
            <a:extLst>
              <a:ext uri="{FF2B5EF4-FFF2-40B4-BE49-F238E27FC236}">
                <a16:creationId xmlns:a16="http://schemas.microsoft.com/office/drawing/2014/main" id="{02F751B3-C190-4440-ADA1-A564726F3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378" y="3680179"/>
            <a:ext cx="4752622" cy="3177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37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EA60-8B09-4E1E-A88E-5751A009E41E}"/>
              </a:ext>
            </a:extLst>
          </p:cNvPr>
          <p:cNvSpPr>
            <a:spLocks noGrp="1"/>
          </p:cNvSpPr>
          <p:nvPr>
            <p:ph type="title"/>
          </p:nvPr>
        </p:nvSpPr>
        <p:spPr/>
        <p:txBody>
          <a:bodyPr/>
          <a:lstStyle/>
          <a:p>
            <a:r>
              <a:rPr lang="en-IN" dirty="0"/>
              <a:t>Arduino Nano</a:t>
            </a:r>
          </a:p>
        </p:txBody>
      </p:sp>
      <p:sp>
        <p:nvSpPr>
          <p:cNvPr id="3" name="Content Placeholder 2">
            <a:extLst>
              <a:ext uri="{FF2B5EF4-FFF2-40B4-BE49-F238E27FC236}">
                <a16:creationId xmlns:a16="http://schemas.microsoft.com/office/drawing/2014/main" id="{569A10DC-0059-48F0-9B01-90213458F843}"/>
              </a:ext>
            </a:extLst>
          </p:cNvPr>
          <p:cNvSpPr>
            <a:spLocks noGrp="1"/>
          </p:cNvSpPr>
          <p:nvPr>
            <p:ph idx="1"/>
          </p:nvPr>
        </p:nvSpPr>
        <p:spPr>
          <a:xfrm>
            <a:off x="180621" y="2144888"/>
            <a:ext cx="7337779" cy="4583289"/>
          </a:xfrm>
        </p:spPr>
        <p:txBody>
          <a:bodyPr>
            <a:normAutofit/>
          </a:bodyPr>
          <a:lstStyle/>
          <a:p>
            <a:r>
              <a:rPr lang="en-IN" dirty="0"/>
              <a:t>The Arduino Nano is a small, complete, and breadboard-friendly board based on the ATmega328 (Arduino Nano 3.x). The Arduino Nano is Arduino's classic breadboard friendly designed board with the smallest dimensions. The Arduino Nano comes with pin headers that allow for an easy attachment onto a breadboard and features a Mini-B USB connector.</a:t>
            </a:r>
          </a:p>
          <a:p>
            <a:r>
              <a:rPr lang="en-IN" dirty="0"/>
              <a:t>The ATMega328 CPU runs with 16 MHz and features 32 KB of Flash Memory (of which 2 KB used by bootloader).</a:t>
            </a:r>
          </a:p>
        </p:txBody>
      </p:sp>
      <p:pic>
        <p:nvPicPr>
          <p:cNvPr id="4" name="Picture 3">
            <a:extLst>
              <a:ext uri="{FF2B5EF4-FFF2-40B4-BE49-F238E27FC236}">
                <a16:creationId xmlns:a16="http://schemas.microsoft.com/office/drawing/2014/main" id="{4259FFE4-F7CC-43BE-A9BA-52D23F7A9749}"/>
              </a:ext>
            </a:extLst>
          </p:cNvPr>
          <p:cNvPicPr>
            <a:picLocks noChangeAspect="1"/>
          </p:cNvPicPr>
          <p:nvPr/>
        </p:nvPicPr>
        <p:blipFill>
          <a:blip r:embed="rId2"/>
          <a:stretch>
            <a:fillRect/>
          </a:stretch>
        </p:blipFill>
        <p:spPr>
          <a:xfrm>
            <a:off x="7543886" y="2750366"/>
            <a:ext cx="4467493" cy="3354406"/>
          </a:xfrm>
          <a:prstGeom prst="rect">
            <a:avLst/>
          </a:prstGeom>
        </p:spPr>
      </p:pic>
    </p:spTree>
    <p:extLst>
      <p:ext uri="{BB962C8B-B14F-4D97-AF65-F5344CB8AC3E}">
        <p14:creationId xmlns:p14="http://schemas.microsoft.com/office/powerpoint/2010/main" val="200495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EB4E-9BB9-4013-B81E-BEF60894139A}"/>
              </a:ext>
            </a:extLst>
          </p:cNvPr>
          <p:cNvSpPr>
            <a:spLocks noGrp="1"/>
          </p:cNvSpPr>
          <p:nvPr>
            <p:ph type="title"/>
          </p:nvPr>
        </p:nvSpPr>
        <p:spPr/>
        <p:txBody>
          <a:bodyPr/>
          <a:lstStyle/>
          <a:p>
            <a:r>
              <a:rPr lang="en-IN" dirty="0"/>
              <a:t>Display OLED 128x64</a:t>
            </a:r>
          </a:p>
        </p:txBody>
      </p:sp>
      <p:sp>
        <p:nvSpPr>
          <p:cNvPr id="3" name="Content Placeholder 2">
            <a:extLst>
              <a:ext uri="{FF2B5EF4-FFF2-40B4-BE49-F238E27FC236}">
                <a16:creationId xmlns:a16="http://schemas.microsoft.com/office/drawing/2014/main" id="{2953E050-A872-4A63-9C3B-1BC0D38D2AF2}"/>
              </a:ext>
            </a:extLst>
          </p:cNvPr>
          <p:cNvSpPr>
            <a:spLocks noGrp="1"/>
          </p:cNvSpPr>
          <p:nvPr>
            <p:ph idx="1"/>
          </p:nvPr>
        </p:nvSpPr>
        <p:spPr>
          <a:xfrm>
            <a:off x="169334" y="2156177"/>
            <a:ext cx="7495822" cy="3780011"/>
          </a:xfrm>
        </p:spPr>
        <p:txBody>
          <a:bodyPr>
            <a:normAutofit fontScale="92500" lnSpcReduction="20000"/>
          </a:bodyPr>
          <a:lstStyle/>
          <a:p>
            <a:r>
              <a:rPr lang="en-IN" dirty="0"/>
              <a:t>This 0.96″ OLED Display Module offers 128×64 pixel resolution. They are featuring much less thickness than LCD displays with good brightness and also produce better and true colours. </a:t>
            </a:r>
          </a:p>
          <a:p>
            <a:r>
              <a:rPr lang="en-IN" dirty="0"/>
              <a:t>This OLED Display Module is very compact and will add a great ever user interface experience to your Arduino project. The connection of this display with Arduino is made through the I2C(also called as IIC) serial or SPI interface.</a:t>
            </a:r>
          </a:p>
          <a:p>
            <a:r>
              <a:rPr lang="en-IN" dirty="0"/>
              <a:t>The 0.96″ OLED Display Module produces blue text on black background with very good contrast when supplied with DC 2.8V supply. The OLED Display Modules also offers a very wide viewing angle of about greater than 160°.</a:t>
            </a:r>
          </a:p>
        </p:txBody>
      </p:sp>
      <p:pic>
        <p:nvPicPr>
          <p:cNvPr id="2052" name="Picture 4" descr="https://robu.in/wp-content/uploads/2017/09/DIS2509-Medium.jpg">
            <a:extLst>
              <a:ext uri="{FF2B5EF4-FFF2-40B4-BE49-F238E27FC236}">
                <a16:creationId xmlns:a16="http://schemas.microsoft.com/office/drawing/2014/main" id="{0A6B8974-14CC-45F4-9C37-A6370033D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9643" y="2427110"/>
            <a:ext cx="3973690" cy="397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571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303B-EB74-4CFE-8CA3-AE017F9E6FFE}"/>
              </a:ext>
            </a:extLst>
          </p:cNvPr>
          <p:cNvSpPr>
            <a:spLocks noGrp="1"/>
          </p:cNvSpPr>
          <p:nvPr>
            <p:ph type="title"/>
          </p:nvPr>
        </p:nvSpPr>
        <p:spPr/>
        <p:txBody>
          <a:bodyPr/>
          <a:lstStyle/>
          <a:p>
            <a:r>
              <a:rPr lang="en-IN" dirty="0"/>
              <a:t>Tools Used:</a:t>
            </a:r>
          </a:p>
        </p:txBody>
      </p:sp>
      <p:sp>
        <p:nvSpPr>
          <p:cNvPr id="3" name="Content Placeholder 2">
            <a:extLst>
              <a:ext uri="{FF2B5EF4-FFF2-40B4-BE49-F238E27FC236}">
                <a16:creationId xmlns:a16="http://schemas.microsoft.com/office/drawing/2014/main" id="{9CB36231-0C8D-4525-BEF1-E6A105F824E3}"/>
              </a:ext>
            </a:extLst>
          </p:cNvPr>
          <p:cNvSpPr>
            <a:spLocks noGrp="1"/>
          </p:cNvSpPr>
          <p:nvPr>
            <p:ph idx="1"/>
          </p:nvPr>
        </p:nvSpPr>
        <p:spPr/>
        <p:txBody>
          <a:bodyPr>
            <a:normAutofit lnSpcReduction="10000"/>
          </a:bodyPr>
          <a:lstStyle/>
          <a:p>
            <a:r>
              <a:rPr lang="en-IN" dirty="0"/>
              <a:t>Digital Microwave Sensor V2.0</a:t>
            </a:r>
          </a:p>
          <a:p>
            <a:r>
              <a:rPr lang="en-IN" dirty="0"/>
              <a:t>Jumper Wires</a:t>
            </a:r>
          </a:p>
          <a:p>
            <a:r>
              <a:rPr lang="en-IN" dirty="0"/>
              <a:t>Bread board</a:t>
            </a:r>
          </a:p>
          <a:p>
            <a:r>
              <a:rPr lang="en-IN" dirty="0"/>
              <a:t>Arduino Nano 3.0 M1</a:t>
            </a:r>
          </a:p>
          <a:p>
            <a:r>
              <a:rPr lang="en-IN" dirty="0"/>
              <a:t>Display OLED 128x64 </a:t>
            </a:r>
          </a:p>
          <a:p>
            <a:r>
              <a:rPr lang="en-IN" dirty="0"/>
              <a:t>470 </a:t>
            </a:r>
            <a:r>
              <a:rPr lang="en-IN" dirty="0" err="1"/>
              <a:t>uf</a:t>
            </a:r>
            <a:r>
              <a:rPr lang="en-IN" dirty="0"/>
              <a:t> Capacitor</a:t>
            </a:r>
          </a:p>
          <a:p>
            <a:r>
              <a:rPr lang="en-IN" dirty="0"/>
              <a:t>7805T Voltage Regulator</a:t>
            </a:r>
          </a:p>
          <a:p>
            <a:r>
              <a:rPr lang="en-IN" dirty="0"/>
              <a:t>33DCJ-0202-A DC POWER JACK</a:t>
            </a:r>
          </a:p>
        </p:txBody>
      </p:sp>
    </p:spTree>
    <p:extLst>
      <p:ext uri="{BB962C8B-B14F-4D97-AF65-F5344CB8AC3E}">
        <p14:creationId xmlns:p14="http://schemas.microsoft.com/office/powerpoint/2010/main" val="99537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A511-29C5-41D3-A0B5-7423C44BFE26}"/>
              </a:ext>
            </a:extLst>
          </p:cNvPr>
          <p:cNvSpPr>
            <a:spLocks noGrp="1"/>
          </p:cNvSpPr>
          <p:nvPr>
            <p:ph type="title"/>
          </p:nvPr>
        </p:nvSpPr>
        <p:spPr/>
        <p:txBody>
          <a:bodyPr/>
          <a:lstStyle/>
          <a:p>
            <a:r>
              <a:rPr lang="en-IN" dirty="0"/>
              <a:t>Circuit Diagram:</a:t>
            </a:r>
          </a:p>
        </p:txBody>
      </p:sp>
      <p:pic>
        <p:nvPicPr>
          <p:cNvPr id="4" name="Picture 2" descr="microwave sensor">
            <a:extLst>
              <a:ext uri="{FF2B5EF4-FFF2-40B4-BE49-F238E27FC236}">
                <a16:creationId xmlns:a16="http://schemas.microsoft.com/office/drawing/2014/main" id="{270A9062-8381-41C0-A573-C105874A9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321" y="2295800"/>
            <a:ext cx="8670607" cy="424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02195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225</TotalTime>
  <Words>1666</Words>
  <Application>Microsoft Office PowerPoint</Application>
  <PresentationFormat>Widescreen</PresentationFormat>
  <Paragraphs>109</Paragraphs>
  <Slides>20</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Tahoma</vt:lpstr>
      <vt:lpstr>Times New Roman</vt:lpstr>
      <vt:lpstr>Trebuchet MS</vt:lpstr>
      <vt:lpstr>Berlin</vt:lpstr>
      <vt:lpstr>Microwave Sensor with Arduino for humans and objects detection behind walls</vt:lpstr>
      <vt:lpstr>Agenda</vt:lpstr>
      <vt:lpstr>NOVELTY</vt:lpstr>
      <vt:lpstr>Application</vt:lpstr>
      <vt:lpstr>Digital Microwave Sensor:</vt:lpstr>
      <vt:lpstr>Arduino Nano</vt:lpstr>
      <vt:lpstr>Display OLED 128x64</vt:lpstr>
      <vt:lpstr>Tools Used:</vt:lpstr>
      <vt:lpstr>Circuit Diagram:</vt:lpstr>
      <vt:lpstr>Pin Configuration:</vt:lpstr>
      <vt:lpstr>Microwave Sensor Arduino Programming:</vt:lpstr>
      <vt:lpstr>PowerPoint Presentation</vt:lpstr>
      <vt:lpstr>PowerPoint Presentation</vt:lpstr>
      <vt:lpstr>Implementation:</vt:lpstr>
      <vt:lpstr>Results:</vt:lpstr>
      <vt:lpstr>Results:</vt:lpstr>
      <vt:lpstr>REFERENCES</vt:lpstr>
      <vt:lpstr>REFERENCE LINKS</vt:lpstr>
      <vt:lpstr>Time Plan Met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Dhruva</dc:creator>
  <cp:lastModifiedBy>Dhruva</cp:lastModifiedBy>
  <cp:revision>17</cp:revision>
  <dcterms:created xsi:type="dcterms:W3CDTF">2022-12-25T19:11:30Z</dcterms:created>
  <dcterms:modified xsi:type="dcterms:W3CDTF">2022-12-27T05:31:20Z</dcterms:modified>
</cp:coreProperties>
</file>